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Arimo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A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72" y="1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890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50D4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1991678"/>
            <a:ext cx="7468553" cy="28160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News-Driven Stock Market Prediction Using Sentiment and Time-Series Data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5166717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Presented by: [List Names] on [Insert Date]</a:t>
            </a:r>
            <a:endParaRPr lang="en-US" sz="1850" dirty="0"/>
          </a:p>
        </p:txBody>
      </p:sp>
      <p:sp>
        <p:nvSpPr>
          <p:cNvPr id="5" name="Shape 2"/>
          <p:cNvSpPr/>
          <p:nvPr/>
        </p:nvSpPr>
        <p:spPr>
          <a:xfrm>
            <a:off x="837724" y="5836801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3"/>
          <p:cNvSpPr/>
          <p:nvPr/>
        </p:nvSpPr>
        <p:spPr>
          <a:xfrm>
            <a:off x="1340287" y="5818942"/>
            <a:ext cx="1983105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Arimo Bold" pitchFamily="34" charset="0"/>
                <a:ea typeface="Arimo Bold" pitchFamily="34" charset="-122"/>
                <a:cs typeface="Arimo Bold" pitchFamily="34" charset="-120"/>
              </a:rPr>
              <a:t>By ABCDE</a:t>
            </a:r>
            <a:endParaRPr lang="en-US" sz="23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2733556"/>
            <a:ext cx="717815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Challenges &amp; Learnings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796546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 Quality: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Inconsistent dates, sparse sentiment.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263271"/>
            <a:ext cx="746855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Model Training: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Fusion models tricky due to imbalance.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4729996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3000"/>
              </a:lnSpc>
              <a:buSzPct val="100000"/>
              <a:buChar char="•"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Clear Gains:</a:t>
            </a: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 Despite challenges, clear performance improvements.</a:t>
            </a:r>
            <a:endParaRPr lang="en-US" sz="185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A1BFC7-177E-865D-32E3-377820203D28}"/>
              </a:ext>
            </a:extLst>
          </p:cNvPr>
          <p:cNvSpPr/>
          <p:nvPr/>
        </p:nvSpPr>
        <p:spPr>
          <a:xfrm>
            <a:off x="12558532" y="7511970"/>
            <a:ext cx="1990845" cy="703898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0">
            <a:extLst>
              <a:ext uri="{FF2B5EF4-FFF2-40B4-BE49-F238E27FC236}">
                <a16:creationId xmlns:a16="http://schemas.microsoft.com/office/drawing/2014/main" id="{0673276B-50C7-7C85-0DB7-7128B8D2F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758" y="0"/>
            <a:ext cx="3657600" cy="8229600"/>
          </a:xfrm>
          <a:prstGeom prst="rect">
            <a:avLst/>
          </a:prstGeom>
        </p:spPr>
      </p:pic>
      <p:sp>
        <p:nvSpPr>
          <p:cNvPr id="7" name="Text 0">
            <a:extLst>
              <a:ext uri="{FF2B5EF4-FFF2-40B4-BE49-F238E27FC236}">
                <a16:creationId xmlns:a16="http://schemas.microsoft.com/office/drawing/2014/main" id="{4DECA6D0-0A69-E608-6BFF-51B3157CB99C}"/>
              </a:ext>
            </a:extLst>
          </p:cNvPr>
          <p:cNvSpPr/>
          <p:nvPr/>
        </p:nvSpPr>
        <p:spPr>
          <a:xfrm>
            <a:off x="418862" y="2191583"/>
            <a:ext cx="802576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Conclusion &amp; Future Work</a:t>
            </a:r>
            <a:endParaRPr lang="en-US" sz="4400" dirty="0"/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9AE41527-B050-7837-D8EE-E06BA707406A}"/>
              </a:ext>
            </a:extLst>
          </p:cNvPr>
          <p:cNvSpPr/>
          <p:nvPr/>
        </p:nvSpPr>
        <p:spPr>
          <a:xfrm>
            <a:off x="418862" y="325457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D58138FF-88BA-BFEC-44B9-CC060F1444D7}"/>
              </a:ext>
            </a:extLst>
          </p:cNvPr>
          <p:cNvSpPr/>
          <p:nvPr/>
        </p:nvSpPr>
        <p:spPr>
          <a:xfrm>
            <a:off x="519112" y="331255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10" name="Text 3">
            <a:extLst>
              <a:ext uri="{FF2B5EF4-FFF2-40B4-BE49-F238E27FC236}">
                <a16:creationId xmlns:a16="http://schemas.microsoft.com/office/drawing/2014/main" id="{37120A18-1877-7200-241A-245DC7927E4B}"/>
              </a:ext>
            </a:extLst>
          </p:cNvPr>
          <p:cNvSpPr/>
          <p:nvPr/>
        </p:nvSpPr>
        <p:spPr>
          <a:xfrm>
            <a:off x="1196697" y="3336846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Sentiment Value</a:t>
            </a:r>
            <a:endParaRPr lang="en-US" sz="2200" dirty="0"/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F8588619-CFB0-3327-F172-98FA80995259}"/>
              </a:ext>
            </a:extLst>
          </p:cNvPr>
          <p:cNvSpPr/>
          <p:nvPr/>
        </p:nvSpPr>
        <p:spPr>
          <a:xfrm>
            <a:off x="1196697" y="3832384"/>
            <a:ext cx="85195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"Sentiment adds real value to stock prediction."</a:t>
            </a:r>
            <a:endParaRPr lang="en-US" sz="1850" dirty="0"/>
          </a:p>
        </p:txBody>
      </p:sp>
      <p:sp>
        <p:nvSpPr>
          <p:cNvPr id="12" name="Shape 5">
            <a:extLst>
              <a:ext uri="{FF2B5EF4-FFF2-40B4-BE49-F238E27FC236}">
                <a16:creationId xmlns:a16="http://schemas.microsoft.com/office/drawing/2014/main" id="{01150B9A-20D4-C915-8176-CCAB98BA2B03}"/>
              </a:ext>
            </a:extLst>
          </p:cNvPr>
          <p:cNvSpPr/>
          <p:nvPr/>
        </p:nvSpPr>
        <p:spPr>
          <a:xfrm>
            <a:off x="418862" y="469415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6">
            <a:extLst>
              <a:ext uri="{FF2B5EF4-FFF2-40B4-BE49-F238E27FC236}">
                <a16:creationId xmlns:a16="http://schemas.microsoft.com/office/drawing/2014/main" id="{21F6AAA9-8122-BEDC-F0FC-D73892B7B583}"/>
              </a:ext>
            </a:extLst>
          </p:cNvPr>
          <p:cNvSpPr/>
          <p:nvPr/>
        </p:nvSpPr>
        <p:spPr>
          <a:xfrm>
            <a:off x="519112" y="4752142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4" name="Text 7">
            <a:extLst>
              <a:ext uri="{FF2B5EF4-FFF2-40B4-BE49-F238E27FC236}">
                <a16:creationId xmlns:a16="http://schemas.microsoft.com/office/drawing/2014/main" id="{F7B8876E-D5CA-D346-0C67-8F7DBD46F549}"/>
              </a:ext>
            </a:extLst>
          </p:cNvPr>
          <p:cNvSpPr/>
          <p:nvPr/>
        </p:nvSpPr>
        <p:spPr>
          <a:xfrm>
            <a:off x="1196697" y="477643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Future Integration</a:t>
            </a:r>
            <a:endParaRPr lang="en-US" sz="2200" dirty="0"/>
          </a:p>
        </p:txBody>
      </p:sp>
      <p:sp>
        <p:nvSpPr>
          <p:cNvPr id="15" name="Text 8">
            <a:extLst>
              <a:ext uri="{FF2B5EF4-FFF2-40B4-BE49-F238E27FC236}">
                <a16:creationId xmlns:a16="http://schemas.microsoft.com/office/drawing/2014/main" id="{EB3A6E57-A118-E130-9590-C2664DD4CCDE}"/>
              </a:ext>
            </a:extLst>
          </p:cNvPr>
          <p:cNvSpPr/>
          <p:nvPr/>
        </p:nvSpPr>
        <p:spPr>
          <a:xfrm>
            <a:off x="1196697" y="5271968"/>
            <a:ext cx="85195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In future, we plan to integrate real-time Twitter/X data, news tickers, and develop an interactive dashboard.</a:t>
            </a:r>
            <a:endParaRPr lang="en-US" sz="1850" dirty="0"/>
          </a:p>
        </p:txBody>
      </p:sp>
    </p:spTree>
    <p:extLst>
      <p:ext uri="{BB962C8B-B14F-4D97-AF65-F5344CB8AC3E}">
        <p14:creationId xmlns:p14="http://schemas.microsoft.com/office/powerpoint/2010/main" val="752285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31481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Introduction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944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37974" y="53524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615559" y="53767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Market Dynamics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615559" y="5872282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Stock markets react to news and public sentiment.</a:t>
            </a:r>
            <a:endParaRPr lang="en-US" sz="1850" dirty="0"/>
          </a:p>
        </p:txBody>
      </p:sp>
      <p:sp>
        <p:nvSpPr>
          <p:cNvPr id="8" name="Shape 5"/>
          <p:cNvSpPr/>
          <p:nvPr/>
        </p:nvSpPr>
        <p:spPr>
          <a:xfrm>
            <a:off x="5255776" y="52944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56027" y="53524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6033611" y="537674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 Limitations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6033611" y="5872282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Traditional models struggle with sudden shocks.</a:t>
            </a:r>
            <a:endParaRPr lang="en-US" sz="1850" dirty="0"/>
          </a:p>
        </p:txBody>
      </p:sp>
      <p:sp>
        <p:nvSpPr>
          <p:cNvPr id="12" name="Shape 9"/>
          <p:cNvSpPr/>
          <p:nvPr/>
        </p:nvSpPr>
        <p:spPr>
          <a:xfrm>
            <a:off x="9673828" y="5294471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774079" y="5352455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451663" y="5376743"/>
            <a:ext cx="3341013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Prediction Importance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51663" y="6224230"/>
            <a:ext cx="334101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Accurate stock prediction is crucial.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623EDD-ED0E-5E3D-7478-329E51AD7D04}"/>
              </a:ext>
            </a:extLst>
          </p:cNvPr>
          <p:cNvSpPr/>
          <p:nvPr/>
        </p:nvSpPr>
        <p:spPr>
          <a:xfrm>
            <a:off x="12558532" y="7511970"/>
            <a:ext cx="1990845" cy="703898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670697"/>
            <a:ext cx="940212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Core Idea: Hybrid Architecture</a:t>
            </a:r>
            <a:endParaRPr lang="en-US" sz="4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724" y="4733687"/>
            <a:ext cx="3238738" cy="95750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077039" y="6050161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Stock Prices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1077039" y="6545699"/>
            <a:ext cx="27601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Historical data input.</a:t>
            </a:r>
            <a:endParaRPr lang="en-US" sz="18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462" y="4733687"/>
            <a:ext cx="3238738" cy="95750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315778" y="6050161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News Sentiment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315778" y="6545699"/>
            <a:ext cx="276010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Public opinion input.</a:t>
            </a:r>
            <a:endParaRPr lang="en-US" sz="18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733687"/>
            <a:ext cx="3238738" cy="95750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54516" y="6050161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LSTM Fusion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54516" y="6545699"/>
            <a:ext cx="27601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Combines both data streams.</a:t>
            </a:r>
            <a:endParaRPr lang="en-US" sz="18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3938" y="4733687"/>
            <a:ext cx="3238738" cy="95750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0793254" y="6050161"/>
            <a:ext cx="2760107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Prediction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10793254" y="6545699"/>
            <a:ext cx="276010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Captures trends and reactions.</a:t>
            </a:r>
            <a:endParaRPr lang="en-US" sz="18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1538A3F-FA89-5B0A-CA32-E7CC3E91B2C0}"/>
              </a:ext>
            </a:extLst>
          </p:cNvPr>
          <p:cNvSpPr/>
          <p:nvPr/>
        </p:nvSpPr>
        <p:spPr>
          <a:xfrm>
            <a:off x="12558532" y="7511970"/>
            <a:ext cx="1990845" cy="703898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278255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Data Sources &amp; Preprocessing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045262"/>
            <a:ext cx="7468553" cy="3906083"/>
          </a:xfrm>
          <a:prstGeom prst="roundRect">
            <a:avLst>
              <a:gd name="adj" fmla="val 91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31744" y="3052882"/>
            <a:ext cx="7452479" cy="68544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71893" y="3204091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Source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9059585" y="3204091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Data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1543467" y="3204091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Details</a:t>
            </a:r>
            <a:endParaRPr lang="en-US" sz="1850" dirty="0"/>
          </a:p>
        </p:txBody>
      </p:sp>
      <p:sp>
        <p:nvSpPr>
          <p:cNvPr id="9" name="Shape 6"/>
          <p:cNvSpPr/>
          <p:nvPr/>
        </p:nvSpPr>
        <p:spPr>
          <a:xfrm>
            <a:off x="6331744" y="3738324"/>
            <a:ext cx="7452479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571893" y="3889534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Yahoo Finance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9059585" y="3889534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TSLA Prices</a:t>
            </a:r>
            <a:endParaRPr lang="en-US" sz="1850" dirty="0"/>
          </a:p>
        </p:txBody>
      </p:sp>
      <p:sp>
        <p:nvSpPr>
          <p:cNvPr id="12" name="Text 9"/>
          <p:cNvSpPr/>
          <p:nvPr/>
        </p:nvSpPr>
        <p:spPr>
          <a:xfrm>
            <a:off x="11543467" y="3889534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2009–2017 historical data</a:t>
            </a:r>
            <a:endParaRPr lang="en-US" sz="1850" dirty="0"/>
          </a:p>
        </p:txBody>
      </p:sp>
      <p:sp>
        <p:nvSpPr>
          <p:cNvPr id="13" name="Shape 10"/>
          <p:cNvSpPr/>
          <p:nvPr/>
        </p:nvSpPr>
        <p:spPr>
          <a:xfrm>
            <a:off x="6331744" y="4806791"/>
            <a:ext cx="7452479" cy="10684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6571893" y="4958001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Reddit News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9059585" y="4958001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Headlines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11543467" y="4958001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~1.5M rows, Tesla/Musk filtered</a:t>
            </a:r>
            <a:endParaRPr lang="en-US" sz="1850" dirty="0"/>
          </a:p>
        </p:txBody>
      </p:sp>
      <p:sp>
        <p:nvSpPr>
          <p:cNvPr id="17" name="Shape 14"/>
          <p:cNvSpPr/>
          <p:nvPr/>
        </p:nvSpPr>
        <p:spPr>
          <a:xfrm>
            <a:off x="6331744" y="5875258"/>
            <a:ext cx="7452479" cy="10684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Text 15"/>
          <p:cNvSpPr/>
          <p:nvPr/>
        </p:nvSpPr>
        <p:spPr>
          <a:xfrm>
            <a:off x="6571893" y="6026468"/>
            <a:ext cx="200144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VADER/FinBERT</a:t>
            </a:r>
            <a:endParaRPr lang="en-US" sz="1850" dirty="0"/>
          </a:p>
        </p:txBody>
      </p:sp>
      <p:sp>
        <p:nvSpPr>
          <p:cNvPr id="19" name="Text 16"/>
          <p:cNvSpPr/>
          <p:nvPr/>
        </p:nvSpPr>
        <p:spPr>
          <a:xfrm>
            <a:off x="9059585" y="6026468"/>
            <a:ext cx="1997631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Sentiment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11543467" y="6026468"/>
            <a:ext cx="2001441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Scoring for headlines</a:t>
            </a:r>
            <a:endParaRPr lang="en-US" sz="18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2DB51C1-008C-DB3B-F5F1-22CC3DB40093}"/>
              </a:ext>
            </a:extLst>
          </p:cNvPr>
          <p:cNvSpPr/>
          <p:nvPr/>
        </p:nvSpPr>
        <p:spPr>
          <a:xfrm>
            <a:off x="12558532" y="7511970"/>
            <a:ext cx="1990845" cy="703898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87573" y="461605"/>
            <a:ext cx="4119920" cy="4937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Sentiment Analysis</a:t>
            </a:r>
            <a:endParaRPr lang="en-US" sz="3100" dirty="0"/>
          </a:p>
        </p:txBody>
      </p:sp>
      <p:sp>
        <p:nvSpPr>
          <p:cNvPr id="4" name="Text 1"/>
          <p:cNvSpPr/>
          <p:nvPr/>
        </p:nvSpPr>
        <p:spPr>
          <a:xfrm>
            <a:off x="587573" y="9014817"/>
            <a:ext cx="13455253" cy="268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Daily average sentiment scores extracted and aligned with stock dates. Spikes observed in 2013 and 2015.</a:t>
            </a:r>
            <a:endParaRPr lang="en-US" sz="13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C51858-A65E-C4E5-5C7C-5EBAAF5BF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653" y="1428750"/>
            <a:ext cx="13816330" cy="54483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569607"/>
            <a:ext cx="6830139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LSTM Price Prediction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Model Training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46317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LSTM trained on stock prices only.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5357813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Performance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57813" y="446317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RMSE: 1.24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5357813" y="5061585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MAE: 0.93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9877901" y="387191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Limitation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9877901" y="4463177"/>
            <a:ext cx="3928586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Lacks event awareness.</a:t>
            </a:r>
            <a:endParaRPr lang="en-US" sz="185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05EF59-79AE-2472-ABBC-2E7B3DDD1AB1}"/>
              </a:ext>
            </a:extLst>
          </p:cNvPr>
          <p:cNvSpPr/>
          <p:nvPr/>
        </p:nvSpPr>
        <p:spPr>
          <a:xfrm>
            <a:off x="12558532" y="7511970"/>
            <a:ext cx="1990845" cy="703898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4124" y="1663303"/>
            <a:ext cx="683633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Hybrid Model – Fusion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3324" y="2726293"/>
            <a:ext cx="30480" cy="3840004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32104" y="2980253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24064" y="2726293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24315" y="2784277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790259" y="280856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Price LSTM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790259" y="330410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Processes stock price data.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6832104" y="4419838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24064" y="4165878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24315" y="4223861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790259" y="4248150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Sentiment LSTM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790259" y="4743688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Processes news sentiment data.</a:t>
            </a:r>
            <a:endParaRPr lang="en-US" sz="1850" dirty="0"/>
          </a:p>
        </p:txBody>
      </p:sp>
      <p:sp>
        <p:nvSpPr>
          <p:cNvPr id="15" name="Shape 12"/>
          <p:cNvSpPr/>
          <p:nvPr/>
        </p:nvSpPr>
        <p:spPr>
          <a:xfrm>
            <a:off x="6832104" y="5859423"/>
            <a:ext cx="718066" cy="30480"/>
          </a:xfrm>
          <a:prstGeom prst="roundRect">
            <a:avLst>
              <a:gd name="adj" fmla="val 117806"/>
            </a:avLst>
          </a:prstGeom>
          <a:solidFill>
            <a:srgbClr val="44426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24064" y="5605462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24315" y="5663446"/>
            <a:ext cx="337899" cy="4224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7790259" y="568773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Dense Layer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7790259" y="6183273"/>
            <a:ext cx="6002417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Combines outputs for prediction.</a:t>
            </a:r>
            <a:endParaRPr lang="en-US" sz="1850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99DA90D-03C3-B0DD-0CC2-875F5116F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1" y="2726293"/>
            <a:ext cx="5586965" cy="2373153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557D66F8-546A-BE80-612D-3FFE1466D93C}"/>
              </a:ext>
            </a:extLst>
          </p:cNvPr>
          <p:cNvSpPr/>
          <p:nvPr/>
        </p:nvSpPr>
        <p:spPr>
          <a:xfrm>
            <a:off x="12558532" y="7511970"/>
            <a:ext cx="1990845" cy="703898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9216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4209217"/>
            <a:ext cx="7676555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Case Study – Tesla Event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770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Bitcoin Tweet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77039" y="6007060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Tesla's 2021 Bitcoin tweet.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23577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547508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Market Reaction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75089" y="6007060"/>
            <a:ext cx="3680103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Sharp drop in sentiment and price.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9633823" y="5272207"/>
            <a:ext cx="4158734" cy="1740218"/>
          </a:xfrm>
          <a:prstGeom prst="roundRect">
            <a:avLst>
              <a:gd name="adj" fmla="val 2063"/>
            </a:avLst>
          </a:prstGeom>
          <a:solidFill>
            <a:srgbClr val="2B295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873139" y="5511522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Hybrid Advantage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73139" y="6007060"/>
            <a:ext cx="368010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Only hybrid model captured the drop.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1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1705" y="420648"/>
            <a:ext cx="3599140" cy="4498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b="1" dirty="0">
                <a:solidFill>
                  <a:srgbClr val="FFFF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Results &amp; Metrics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6021705" y="1176337"/>
            <a:ext cx="8073390" cy="504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1.24</a:t>
            </a:r>
            <a:endParaRPr lang="en-US" sz="3950" dirty="0"/>
          </a:p>
        </p:txBody>
      </p:sp>
      <p:sp>
        <p:nvSpPr>
          <p:cNvPr id="5" name="Text 2"/>
          <p:cNvSpPr/>
          <p:nvPr/>
        </p:nvSpPr>
        <p:spPr>
          <a:xfrm>
            <a:off x="9158645" y="1872139"/>
            <a:ext cx="179951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LSTM-only RMSE</a:t>
            </a:r>
            <a:endParaRPr lang="en-US" sz="1400" dirty="0"/>
          </a:p>
        </p:txBody>
      </p:sp>
      <p:sp>
        <p:nvSpPr>
          <p:cNvPr id="6" name="Text 3"/>
          <p:cNvSpPr/>
          <p:nvPr/>
        </p:nvSpPr>
        <p:spPr>
          <a:xfrm>
            <a:off x="6021705" y="2188607"/>
            <a:ext cx="807339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Baseline error.</a:t>
            </a:r>
            <a:endParaRPr lang="en-US" sz="1200" dirty="0"/>
          </a:p>
        </p:txBody>
      </p:sp>
      <p:sp>
        <p:nvSpPr>
          <p:cNvPr id="7" name="Text 4"/>
          <p:cNvSpPr/>
          <p:nvPr/>
        </p:nvSpPr>
        <p:spPr>
          <a:xfrm>
            <a:off x="6021705" y="2968704"/>
            <a:ext cx="8073390" cy="504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1.20</a:t>
            </a:r>
            <a:endParaRPr lang="en-US" sz="3950" dirty="0"/>
          </a:p>
        </p:txBody>
      </p:sp>
      <p:sp>
        <p:nvSpPr>
          <p:cNvPr id="8" name="Text 5"/>
          <p:cNvSpPr/>
          <p:nvPr/>
        </p:nvSpPr>
        <p:spPr>
          <a:xfrm>
            <a:off x="9158645" y="3664506"/>
            <a:ext cx="179951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Hybrid RMSE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6021705" y="3980974"/>
            <a:ext cx="807339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error.</a:t>
            </a:r>
            <a:endParaRPr lang="en-US" sz="1200" dirty="0"/>
          </a:p>
        </p:txBody>
      </p:sp>
      <p:sp>
        <p:nvSpPr>
          <p:cNvPr id="10" name="Text 7"/>
          <p:cNvSpPr/>
          <p:nvPr/>
        </p:nvSpPr>
        <p:spPr>
          <a:xfrm>
            <a:off x="6021705" y="4761071"/>
            <a:ext cx="8073390" cy="504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0.93</a:t>
            </a:r>
            <a:endParaRPr lang="en-US" sz="3950" dirty="0"/>
          </a:p>
        </p:txBody>
      </p:sp>
      <p:sp>
        <p:nvSpPr>
          <p:cNvPr id="11" name="Text 8"/>
          <p:cNvSpPr/>
          <p:nvPr/>
        </p:nvSpPr>
        <p:spPr>
          <a:xfrm>
            <a:off x="9158645" y="5456873"/>
            <a:ext cx="179951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LSTM-only MAE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021705" y="5773341"/>
            <a:ext cx="807339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Baseline absolute error.</a:t>
            </a:r>
            <a:endParaRPr lang="en-US" sz="1200" dirty="0"/>
          </a:p>
        </p:txBody>
      </p:sp>
      <p:sp>
        <p:nvSpPr>
          <p:cNvPr id="13" name="Text 10"/>
          <p:cNvSpPr/>
          <p:nvPr/>
        </p:nvSpPr>
        <p:spPr>
          <a:xfrm>
            <a:off x="6021705" y="6553438"/>
            <a:ext cx="8073390" cy="5047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50"/>
              </a:lnSpc>
              <a:buNone/>
            </a:pPr>
            <a:r>
              <a:rPr lang="en-US" sz="395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0.90</a:t>
            </a:r>
            <a:endParaRPr lang="en-US" sz="3950" dirty="0"/>
          </a:p>
        </p:txBody>
      </p:sp>
      <p:sp>
        <p:nvSpPr>
          <p:cNvPr id="14" name="Text 11"/>
          <p:cNvSpPr/>
          <p:nvPr/>
        </p:nvSpPr>
        <p:spPr>
          <a:xfrm>
            <a:off x="9158645" y="7249239"/>
            <a:ext cx="1799511" cy="224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dirty="0">
                <a:solidFill>
                  <a:srgbClr val="D9E1FF"/>
                </a:solidFill>
                <a:latin typeface="Syne Bold" pitchFamily="34" charset="0"/>
                <a:ea typeface="Syne Bold" pitchFamily="34" charset="-122"/>
                <a:cs typeface="Syne Bold" pitchFamily="34" charset="-120"/>
              </a:rPr>
              <a:t>Hybrid MAE</a:t>
            </a:r>
            <a:endParaRPr lang="en-US" sz="1400" dirty="0"/>
          </a:p>
        </p:txBody>
      </p:sp>
      <p:sp>
        <p:nvSpPr>
          <p:cNvPr id="15" name="Text 12"/>
          <p:cNvSpPr/>
          <p:nvPr/>
        </p:nvSpPr>
        <p:spPr>
          <a:xfrm>
            <a:off x="6021705" y="7565708"/>
            <a:ext cx="8073390" cy="244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200" dirty="0">
                <a:solidFill>
                  <a:srgbClr val="D9E1FF"/>
                </a:solidFill>
                <a:latin typeface="Arimo" pitchFamily="34" charset="0"/>
                <a:ea typeface="Arimo" pitchFamily="34" charset="-122"/>
                <a:cs typeface="Arimo" pitchFamily="34" charset="-120"/>
              </a:rPr>
              <a:t>Improved absolute error.</a:t>
            </a:r>
            <a:endParaRPr lang="en-US" sz="12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B20ABEE-D672-BDD6-8D63-B431E280E903}"/>
              </a:ext>
            </a:extLst>
          </p:cNvPr>
          <p:cNvSpPr/>
          <p:nvPr/>
        </p:nvSpPr>
        <p:spPr>
          <a:xfrm>
            <a:off x="12558532" y="7511970"/>
            <a:ext cx="1990845" cy="703898"/>
          </a:xfrm>
          <a:prstGeom prst="rect">
            <a:avLst/>
          </a:prstGeom>
          <a:solidFill>
            <a:srgbClr val="0C0A3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331</Words>
  <Application>Microsoft Office PowerPoint</Application>
  <PresentationFormat>Custom</PresentationFormat>
  <Paragraphs>96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Arimo Bold</vt:lpstr>
      <vt:lpstr>Syne Bold</vt:lpstr>
      <vt:lpstr>Arimo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Aimen Shakeel</cp:lastModifiedBy>
  <cp:revision>2</cp:revision>
  <dcterms:created xsi:type="dcterms:W3CDTF">2025-05-25T14:34:57Z</dcterms:created>
  <dcterms:modified xsi:type="dcterms:W3CDTF">2025-05-25T17:03:22Z</dcterms:modified>
</cp:coreProperties>
</file>